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/>
    <p:restoredTop sz="95788"/>
  </p:normalViewPr>
  <p:slideViewPr>
    <p:cSldViewPr snapToGrid="0">
      <p:cViewPr varScale="1">
        <p:scale>
          <a:sx n="145" d="100"/>
          <a:sy n="145" d="100"/>
        </p:scale>
        <p:origin x="872" y="18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23.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77328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Jessica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Svahn</a:t>
            </a:r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Geschäftsleitung Bereich 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10-15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B5026A5-B875-014C-B75E-8D3BD0A7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21837"/>
              </p:ext>
            </p:extLst>
          </p:nvPr>
        </p:nvGraphicFramePr>
        <p:xfrm>
          <a:off x="374073" y="1246909"/>
          <a:ext cx="8416635" cy="341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54">
                  <a:extLst>
                    <a:ext uri="{9D8B030D-6E8A-4147-A177-3AD203B41FA5}">
                      <a16:colId xmlns:a16="http://schemas.microsoft.com/office/drawing/2014/main" val="365820560"/>
                    </a:ext>
                  </a:extLst>
                </a:gridCol>
                <a:gridCol w="1257820">
                  <a:extLst>
                    <a:ext uri="{9D8B030D-6E8A-4147-A177-3AD203B41FA5}">
                      <a16:colId xmlns:a16="http://schemas.microsoft.com/office/drawing/2014/main" val="1859691976"/>
                    </a:ext>
                  </a:extLst>
                </a:gridCol>
                <a:gridCol w="4424261">
                  <a:extLst>
                    <a:ext uri="{9D8B030D-6E8A-4147-A177-3AD203B41FA5}">
                      <a16:colId xmlns:a16="http://schemas.microsoft.com/office/drawing/2014/main" val="3745383916"/>
                    </a:ext>
                  </a:extLst>
                </a:gridCol>
              </a:tblGrid>
              <a:tr h="387276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Zu bewertender Faktor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Bewertung </a:t>
                      </a:r>
                      <a:endParaRPr lang="de-CH" sz="1050">
                        <a:effectLst/>
                      </a:endParaRPr>
                    </a:p>
                    <a:p>
                      <a:pPr algn="l"/>
                      <a:r>
                        <a:rPr lang="de-DE" sz="1050">
                          <a:effectLst/>
                        </a:rPr>
                        <a:t>Skala 1-5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marL="86360" algn="l"/>
                      <a:r>
                        <a:rPr lang="de-DE" sz="1050" dirty="0">
                          <a:effectLst/>
                        </a:rPr>
                        <a:t>Begründung / Kommentar 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3562548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Übersichtlichkeit der Applikation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Sehr übersichtlich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938377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 dirty="0">
                          <a:effectLst/>
                        </a:rPr>
                        <a:t>Einfachheit der Struktur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Einfach und selbsterklärend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3084335949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Einfachheit der Bedienung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840457578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Verständlichkeit der Erklärung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3700133229"/>
                  </a:ext>
                </a:extLst>
              </a:tr>
              <a:tr h="36817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Glaubwürdigkeit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Corona Jahr?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819375068"/>
                  </a:ext>
                </a:extLst>
              </a:tr>
              <a:tr h="739620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Nachvollziehbarkeit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3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Wettervorhersage: bei Sonne meine ich wir haben tend. mehr Gäste.</a:t>
                      </a:r>
                    </a:p>
                    <a:p>
                      <a:pPr algn="l"/>
                      <a:r>
                        <a:rPr lang="de-CH" sz="1050">
                          <a:effectLst/>
                        </a:rPr>
                        <a:t>Bei Regen etwas weniger bis gleichbleibend. </a:t>
                      </a:r>
                    </a:p>
                    <a:p>
                      <a:pPr algn="l"/>
                      <a:r>
                        <a:rPr lang="de-CH" sz="1050">
                          <a:effectLst/>
                        </a:rPr>
                        <a:t>(bei Restaurants trifft deine Vorhersage eher zu wie beim Barbetrieb)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2193003663"/>
                  </a:ext>
                </a:extLst>
              </a:tr>
              <a:tr h="36817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Verständlichkeit der Vorhersagen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 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855983930"/>
                  </a:ext>
                </a:extLst>
              </a:tr>
              <a:tr h="295847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Nützlichkeit im Alltag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4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Gut damit auch andere Mitarbeiter Bestellungen tätigen können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4289510183"/>
                  </a:ext>
                </a:extLst>
              </a:tr>
              <a:tr h="249108">
                <a:tc>
                  <a:txBody>
                    <a:bodyPr/>
                    <a:lstStyle/>
                    <a:p>
                      <a:pPr algn="l"/>
                      <a:r>
                        <a:rPr lang="de-DE" sz="1050">
                          <a:effectLst/>
                        </a:rPr>
                        <a:t>Verwendbarkeit im Alltag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>
                          <a:effectLst/>
                        </a:rPr>
                        <a:t>5</a:t>
                      </a:r>
                      <a:endParaRPr lang="de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623" marR="76623" marT="38311" marB="383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CH" sz="1050" dirty="0">
                          <a:effectLst/>
                        </a:rPr>
                        <a:t>Würde ich sofort anwenden</a:t>
                      </a:r>
                      <a:endParaRPr lang="de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34508629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B8D97208-A36A-ED4E-8551-984AA3A8A054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9556D2-EB22-2648-8C09-1DFD8150DB51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FA59CB7-0B97-5A41-BAA0-E3F1887B4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35988"/>
              </p:ext>
            </p:extLst>
          </p:nvPr>
        </p:nvGraphicFramePr>
        <p:xfrm>
          <a:off x="374073" y="1215736"/>
          <a:ext cx="8375072" cy="3356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958">
                  <a:extLst>
                    <a:ext uri="{9D8B030D-6E8A-4147-A177-3AD203B41FA5}">
                      <a16:colId xmlns:a16="http://schemas.microsoft.com/office/drawing/2014/main" val="2142796325"/>
                    </a:ext>
                  </a:extLst>
                </a:gridCol>
                <a:gridCol w="627343">
                  <a:extLst>
                    <a:ext uri="{9D8B030D-6E8A-4147-A177-3AD203B41FA5}">
                      <a16:colId xmlns:a16="http://schemas.microsoft.com/office/drawing/2014/main" val="2904871278"/>
                    </a:ext>
                  </a:extLst>
                </a:gridCol>
                <a:gridCol w="628076">
                  <a:extLst>
                    <a:ext uri="{9D8B030D-6E8A-4147-A177-3AD203B41FA5}">
                      <a16:colId xmlns:a16="http://schemas.microsoft.com/office/drawing/2014/main" val="3189085612"/>
                    </a:ext>
                  </a:extLst>
                </a:gridCol>
                <a:gridCol w="5234695">
                  <a:extLst>
                    <a:ext uri="{9D8B030D-6E8A-4147-A177-3AD203B41FA5}">
                      <a16:colId xmlns:a16="http://schemas.microsoft.com/office/drawing/2014/main" val="323387476"/>
                    </a:ext>
                  </a:extLst>
                </a:gridCol>
              </a:tblGrid>
              <a:tr h="171312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Frage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Ja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Nein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pPr marL="86360"/>
                      <a:r>
                        <a:rPr lang="de-DE" sz="1100">
                          <a:effectLst/>
                        </a:rPr>
                        <a:t>Begründung / Kommentar </a:t>
                      </a:r>
                      <a:endParaRPr lang="de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4639438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Vertrauen Sie den Vorhersagen der Applikation?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Vertraue ihnen schon ziemlich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8075867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Können Sie </a:t>
                      </a:r>
                      <a:r>
                        <a:rPr lang="de-DE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 Vorhersagen nachvollziehen?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1296537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Wirken die Vorhersagen für Sie realistisch?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8792551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Wirken die Vorhersagen für Sie glaubwürdig?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9345394"/>
                  </a:ext>
                </a:extLst>
              </a:tr>
              <a:tr h="42885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Sind die Erklärungen in der App für Sie verständlich?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Sehr sogar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4477704"/>
                  </a:ext>
                </a:extLst>
              </a:tr>
              <a:tr h="300084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Ist die Bedienung der App für Sie intuitiv?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8449848"/>
                  </a:ext>
                </a:extLst>
              </a:tr>
              <a:tr h="686401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Könnten Sie sich vorstellen eine solche Applikation bei der Menüplanung zu verwenden?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endParaRPr lang="de-CH" sz="105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de-CH" sz="105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13" marR="60413" marT="30207" marB="30207" anchor="ctr"/>
                </a:tc>
                <a:tc>
                  <a:txBody>
                    <a:bodyPr/>
                    <a:lstStyle/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Bei einem Restaurant ganz klares ja.</a:t>
                      </a:r>
                    </a:p>
                    <a:p>
                      <a:r>
                        <a:rPr lang="de-CH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Für den Barbetrieb müsste man die Beschriftung (Menü 1 usw.) etwas anpassen, da wir ja nur Getränke und Snacks anbieten</a:t>
                      </a:r>
                      <a:endParaRPr lang="de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432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in der Struktur und der Bedienung noch Weiterentwicklungspotenzial?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Integration einer Instagram Schnittstelle für Werbung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Für den Barbetrieb bräuchte eine etwas andere Version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Können die Erklärungen noch einfacher / aussagekräftiger gestaltet werden?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Finde ich nicht nötig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19088" lvl="1" indent="-309563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weiteres Verbesserungspotenzial?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Kann man nur das Vorjahr speichern? Nehmen wir an die App ginge nächstes Jahr Online. Wären dann nicht die Zahlen etwas ungenau/nicht vertrauenswürdig, da sie ja dieses Jahr (Corona) andere Zahlen gemacht haben wie die Jahre zuvor? 2 bis 5Jahre hinterlegen?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Beim ersten Mal öffnen der App wäre es gut, einen kleinen Rundgang zu bekommen. Ansonsten muss man selbst herausfinden wie alles funktioniert.</a:t>
            </a:r>
          </a:p>
          <a:p>
            <a:pPr lvl="1"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64505-EC71-334B-8F9F-16C1A6B518E1}"/>
              </a:ext>
            </a:extLst>
          </p:cNvPr>
          <p:cNvSpPr/>
          <p:nvPr/>
        </p:nvSpPr>
        <p:spPr>
          <a:xfrm>
            <a:off x="4904509" y="46074"/>
            <a:ext cx="2244436" cy="445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Tabelle entnommen aus der Email vom 23.12.2020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787</Words>
  <Application>Microsoft Macintosh PowerPoint</Application>
  <PresentationFormat>Bildschirmpräsentation (16:9)</PresentationFormat>
  <Paragraphs>162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38</cp:revision>
  <cp:lastPrinted>2020-03-29T12:41:23Z</cp:lastPrinted>
  <dcterms:created xsi:type="dcterms:W3CDTF">2019-10-08T08:06:46Z</dcterms:created>
  <dcterms:modified xsi:type="dcterms:W3CDTF">2021-05-23T16:42:34Z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